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5.png" ContentType="image/png"/>
  <Override PartName="/ppt/media/image4.png" ContentType="image/png"/>
  <Override PartName="/ppt/media/image7.png" ContentType="image/png"/>
  <Override PartName="/ppt/media/image8.png" ContentType="image/png"/>
  <Override PartName="/ppt/media/image1.png" ContentType="image/png"/>
  <Override PartName="/ppt/media/image2.png" ContentType="image/png"/>
  <Override PartName="/ppt/media/image6.jpeg" ContentType="image/jpeg"/>
  <Override PartName="/ppt/media/image3.png" ContentType="image/png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</a:t>
            </a:r>
            <a:r>
              <a:rPr b="0" lang="ru-RU" sz="4400" spc="-1" strike="noStrike">
                <a:latin typeface="Arial"/>
              </a:rPr>
              <a:t>переме</a:t>
            </a:r>
            <a:r>
              <a:rPr b="0" lang="ru-RU" sz="4400" spc="-1" strike="noStrike">
                <a:latin typeface="Arial"/>
              </a:rPr>
              <a:t>щения </a:t>
            </a:r>
            <a:r>
              <a:rPr b="0" lang="ru-RU" sz="4400" spc="-1" strike="noStrike">
                <a:latin typeface="Arial"/>
              </a:rPr>
              <a:t>страниц</a:t>
            </a:r>
            <a:r>
              <a:rPr b="0" lang="ru-RU" sz="4400" spc="-1" strike="noStrike">
                <a:latin typeface="Arial"/>
              </a:rPr>
              <a:t>ы </a:t>
            </a:r>
            <a:r>
              <a:rPr b="0" lang="ru-RU" sz="4400" spc="-1" strike="noStrike">
                <a:latin typeface="Arial"/>
              </a:rPr>
              <a:t>щёлкни</a:t>
            </a:r>
            <a:r>
              <a:rPr b="0" lang="ru-RU" sz="4400" spc="-1" strike="noStrike">
                <a:latin typeface="Arial"/>
              </a:rPr>
              <a:t>те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</a:t>
            </a:r>
            <a:r>
              <a:rPr b="0" lang="ru-RU" sz="2000" spc="-1" strike="noStrike">
                <a:latin typeface="Arial"/>
              </a:rPr>
              <a:t>формата </a:t>
            </a:r>
            <a:r>
              <a:rPr b="0" lang="ru-RU" sz="2000" spc="-1" strike="noStrike">
                <a:latin typeface="Arial"/>
              </a:rPr>
              <a:t>примечаний </a:t>
            </a:r>
            <a:r>
              <a:rPr b="0" lang="ru-RU" sz="2000" spc="-1" strike="noStrike">
                <a:latin typeface="Arial"/>
              </a:rPr>
              <a:t>щёлкните </a:t>
            </a:r>
            <a:r>
              <a:rPr b="0" lang="ru-RU" sz="2000" spc="-1" strike="noStrike">
                <a:latin typeface="Arial"/>
              </a:rPr>
              <a:t>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F5584E1-60B0-4052-BEAE-556AEEDA0E14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0560" cy="3427560"/>
          </a:xfrm>
          <a:prstGeom prst="rect">
            <a:avLst/>
          </a:prstGeom>
        </p:spPr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2311932-CBF9-45E7-BD8A-1166C93C561B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</a:t>
            </a:r>
            <a:r>
              <a:rPr b="0" lang="ru-RU" sz="4400" spc="-1" strike="noStrike">
                <a:latin typeface="Arial"/>
              </a:rPr>
              <a:t>текста </a:t>
            </a:r>
            <a:r>
              <a:rPr b="0" lang="ru-RU" sz="4400" spc="-1" strike="noStrike">
                <a:latin typeface="Arial"/>
              </a:rPr>
              <a:t>заглавия </a:t>
            </a:r>
            <a:r>
              <a:rPr b="0" lang="ru-RU" sz="4400" spc="-1" strike="noStrike">
                <a:latin typeface="Arial"/>
              </a:rPr>
              <a:t>щёлкните </a:t>
            </a:r>
            <a:r>
              <a:rPr b="0" lang="ru-RU" sz="4400" spc="-1" strike="noStrike">
                <a:latin typeface="Arial"/>
              </a:rPr>
              <a:t>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hyperlink" Target="mailto:KiselevaEE@SAES.RU" TargetMode="External"/><Relationship Id="rId10" Type="http://schemas.openxmlformats.org/officeDocument/2006/relationships/hyperlink" Target="https://www.fabrikant.ru/v2/trades/procedure/view/m_NOImp0xrQpdYHXto2rgA" TargetMode="External"/><Relationship Id="rId11" Type="http://schemas.openxmlformats.org/officeDocument/2006/relationships/hyperlink" Target="http://www.atomproperty.ru/" TargetMode="External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251640" y="1222560"/>
            <a:ext cx="4966920" cy="311652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5" name="Picture 2" descr=""/>
          <p:cNvPicPr/>
          <p:nvPr/>
        </p:nvPicPr>
        <p:blipFill>
          <a:blip r:embed="rId1"/>
          <a:stretch/>
        </p:blipFill>
        <p:spPr>
          <a:xfrm>
            <a:off x="0" y="1800"/>
            <a:ext cx="9142200" cy="685620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2"/>
          <p:cNvSpPr/>
          <p:nvPr/>
        </p:nvSpPr>
        <p:spPr>
          <a:xfrm>
            <a:off x="0" y="0"/>
            <a:ext cx="9142200" cy="3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3"/>
          <p:cNvSpPr/>
          <p:nvPr/>
        </p:nvSpPr>
        <p:spPr>
          <a:xfrm>
            <a:off x="5699160" y="1253520"/>
            <a:ext cx="3444840" cy="2844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Земельный участок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8" name="CustomShape 4"/>
          <p:cNvSpPr/>
          <p:nvPr/>
        </p:nvSpPr>
        <p:spPr>
          <a:xfrm>
            <a:off x="253080" y="177120"/>
            <a:ext cx="8205480" cy="901440"/>
          </a:xfrm>
          <a:prstGeom prst="rect">
            <a:avLst/>
          </a:prstGeom>
          <a:noFill/>
          <a:ln w="0">
            <a:noFill/>
          </a:ln>
          <a:effectLst>
            <a:outerShdw dir="2700000" dist="16800">
              <a:srgbClr val="0000ff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 fontScale="37000"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Имущественный комплекс в составе объектов: «административно-бытового корпуса», «Здания административно-бытового корпуса» и земельного участка </a:t>
            </a:r>
            <a:br/>
            <a:r>
              <a:rPr b="1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Адрес: Смоленская область, г Смоленск, ул. Смольянинова, д 5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9" name="CustomShape 5"/>
          <p:cNvSpPr/>
          <p:nvPr/>
        </p:nvSpPr>
        <p:spPr>
          <a:xfrm>
            <a:off x="112320" y="6428520"/>
            <a:ext cx="219240" cy="3027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953735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0" name="CustomShape 6"/>
          <p:cNvSpPr/>
          <p:nvPr/>
        </p:nvSpPr>
        <p:spPr>
          <a:xfrm>
            <a:off x="5760000" y="2520000"/>
            <a:ext cx="3384000" cy="2862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административно-бытовой корпус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1" name="CustomShape 7"/>
          <p:cNvSpPr/>
          <p:nvPr/>
        </p:nvSpPr>
        <p:spPr>
          <a:xfrm>
            <a:off x="5580000" y="1613880"/>
            <a:ext cx="3473640" cy="89856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1 707 кв. м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 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67:27:0031002:66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Категория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земли населенных пунктов</a:t>
            </a:r>
            <a:endParaRPr b="0" lang="ru-RU" sz="1050" spc="-1" strike="noStrike">
              <a:latin typeface="Arial"/>
            </a:endParaRPr>
          </a:p>
          <a:p>
            <a:pPr marL="180000"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ВРИ:  под административно-бытовым корпусом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52" name="CustomShape 8"/>
          <p:cNvSpPr/>
          <p:nvPr/>
        </p:nvSpPr>
        <p:spPr>
          <a:xfrm>
            <a:off x="5508360" y="3069000"/>
            <a:ext cx="3598200" cy="1047960"/>
          </a:xfrm>
          <a:custGeom>
            <a:avLst/>
            <a:gdLst/>
            <a:ahLst/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9"/>
          <p:cNvSpPr/>
          <p:nvPr/>
        </p:nvSpPr>
        <p:spPr>
          <a:xfrm>
            <a:off x="5724000" y="4810320"/>
            <a:ext cx="3418200" cy="2844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Инженерные коммуникации (мощности)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54" name="CustomShape 10"/>
          <p:cNvSpPr/>
          <p:nvPr/>
        </p:nvSpPr>
        <p:spPr>
          <a:xfrm>
            <a:off x="5496480" y="4320360"/>
            <a:ext cx="3585240" cy="934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CustomShape 11"/>
          <p:cNvSpPr/>
          <p:nvPr/>
        </p:nvSpPr>
        <p:spPr>
          <a:xfrm>
            <a:off x="5724000" y="5906880"/>
            <a:ext cx="3418200" cy="2862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20"/>
              </a:spcAft>
              <a:tabLst>
                <a:tab algn="l" pos="0"/>
              </a:tabLst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Контактная информация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2"/>
          <a:stretch/>
        </p:blipFill>
        <p:spPr>
          <a:xfrm>
            <a:off x="198360" y="1302840"/>
            <a:ext cx="4966920" cy="293472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57" name="CustomShape 12"/>
          <p:cNvSpPr/>
          <p:nvPr/>
        </p:nvSpPr>
        <p:spPr>
          <a:xfrm rot="21583800">
            <a:off x="191520" y="1191960"/>
            <a:ext cx="4970160" cy="100404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000" spc="-1" strike="noStrike">
                <a:solidFill>
                  <a:srgbClr val="0070c0"/>
                </a:solidFill>
                <a:latin typeface="Calibri"/>
                <a:ea typeface="DejaVu Sans"/>
              </a:rPr>
              <a:t>Сбор предложений для определения потенциальных покупателей и цены отсечения аукциона на понижение до цены не ниже поступившего наилучшего предложения на приобретение имущественного комплекса в составе объектов «административно-бытовой корпус», «Здание административно-бытового корпуса» и земельного участка. Прием заявок осуществляется с 12.02.2024 14:00 (время московское) по 21.03.2024 17:00 (время московское)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58" name="CustomShape 13"/>
          <p:cNvSpPr/>
          <p:nvPr/>
        </p:nvSpPr>
        <p:spPr>
          <a:xfrm>
            <a:off x="263520" y="2555640"/>
            <a:ext cx="4694040" cy="36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59" name="Picture 2" descr=""/>
          <p:cNvPicPr/>
          <p:nvPr/>
        </p:nvPicPr>
        <p:blipFill>
          <a:blip r:embed="rId3"/>
          <a:stretch/>
        </p:blipFill>
        <p:spPr>
          <a:xfrm>
            <a:off x="216720" y="4349880"/>
            <a:ext cx="2410920" cy="176868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2" descr=""/>
          <p:cNvPicPr/>
          <p:nvPr/>
        </p:nvPicPr>
        <p:blipFill>
          <a:blip r:embed="rId4"/>
          <a:stretch/>
        </p:blipFill>
        <p:spPr>
          <a:xfrm>
            <a:off x="2750760" y="4340520"/>
            <a:ext cx="2446560" cy="1778040"/>
          </a:xfrm>
          <a:prstGeom prst="rect">
            <a:avLst/>
          </a:prstGeom>
          <a:ln w="0">
            <a:noFill/>
          </a:ln>
          <a:effectLst>
            <a:outerShdw algn="tl" blurRad="292100" dir="2700000" dist="138479" rotWithShape="0">
              <a:srgbClr val="333333">
                <a:alpha val="65000"/>
              </a:srgbClr>
            </a:outerShdw>
          </a:effectLst>
        </p:spPr>
      </p:pic>
      <p:sp>
        <p:nvSpPr>
          <p:cNvPr id="61" name="CustomShape 14"/>
          <p:cNvSpPr/>
          <p:nvPr/>
        </p:nvSpPr>
        <p:spPr>
          <a:xfrm>
            <a:off x="683640" y="5229360"/>
            <a:ext cx="14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Фото актива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2" name="CustomShape 15"/>
          <p:cNvSpPr/>
          <p:nvPr/>
        </p:nvSpPr>
        <p:spPr>
          <a:xfrm>
            <a:off x="3222000" y="5211360"/>
            <a:ext cx="14382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Фото актива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63" name="CustomShape 16"/>
          <p:cNvSpPr/>
          <p:nvPr/>
        </p:nvSpPr>
        <p:spPr>
          <a:xfrm>
            <a:off x="0" y="6120000"/>
            <a:ext cx="667836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Ссылка на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atomproperty.ru </a:t>
            </a:r>
            <a:r>
              <a:rPr b="1" lang="ru-RU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и ЭТП: 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64" name="Рисунок 14" descr=""/>
          <p:cNvPicPr/>
          <p:nvPr/>
        </p:nvPicPr>
        <p:blipFill>
          <a:blip r:embed="rId5"/>
          <a:stretch/>
        </p:blipFill>
        <p:spPr>
          <a:xfrm rot="11400">
            <a:off x="201240" y="2368080"/>
            <a:ext cx="5014080" cy="1887120"/>
          </a:xfrm>
          <a:prstGeom prst="rect">
            <a:avLst/>
          </a:prstGeom>
          <a:ln w="0">
            <a:noFill/>
          </a:ln>
        </p:spPr>
      </p:pic>
      <p:sp>
        <p:nvSpPr>
          <p:cNvPr id="65" name="CustomShape 17"/>
          <p:cNvSpPr/>
          <p:nvPr/>
        </p:nvSpPr>
        <p:spPr>
          <a:xfrm>
            <a:off x="2520000" y="3060000"/>
            <a:ext cx="232560" cy="231120"/>
          </a:xfrm>
          <a:prstGeom prst="teardrop">
            <a:avLst>
              <a:gd name="adj" fmla="val 100000"/>
            </a:avLst>
          </a:prstGeom>
          <a:blipFill rotWithShape="0">
            <a:blip r:embed="rId6"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" name="Рисунок 13" descr=""/>
          <p:cNvPicPr/>
          <p:nvPr/>
        </p:nvPicPr>
        <p:blipFill>
          <a:blip r:embed="rId7"/>
          <a:stretch/>
        </p:blipFill>
        <p:spPr>
          <a:xfrm>
            <a:off x="198360" y="4339080"/>
            <a:ext cx="2429280" cy="177948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9" descr=""/>
          <p:cNvPicPr/>
          <p:nvPr/>
        </p:nvPicPr>
        <p:blipFill>
          <a:blip r:embed="rId8"/>
          <a:stretch/>
        </p:blipFill>
        <p:spPr>
          <a:xfrm>
            <a:off x="2750760" y="4320000"/>
            <a:ext cx="2446560" cy="1798560"/>
          </a:xfrm>
          <a:prstGeom prst="rect">
            <a:avLst/>
          </a:prstGeom>
          <a:ln w="0">
            <a:noFill/>
          </a:ln>
        </p:spPr>
      </p:pic>
      <p:sp>
        <p:nvSpPr>
          <p:cNvPr id="68" name="CustomShape 18"/>
          <p:cNvSpPr/>
          <p:nvPr/>
        </p:nvSpPr>
        <p:spPr>
          <a:xfrm>
            <a:off x="5652000" y="2807640"/>
            <a:ext cx="3346560" cy="95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2 267,9 кв. м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67:27:0031002:221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Состояние: удовлетворительное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69" name="CustomShape 19"/>
          <p:cNvSpPr/>
          <p:nvPr/>
        </p:nvSpPr>
        <p:spPr>
          <a:xfrm>
            <a:off x="5760000" y="3634200"/>
            <a:ext cx="3382200" cy="325800"/>
          </a:xfrm>
          <a:prstGeom prst="rect">
            <a:avLst/>
          </a:prstGeom>
          <a:gradFill rotWithShape="0">
            <a:gsLst>
              <a:gs pos="0">
                <a:srgbClr val="2371ab">
                  <a:alpha val="80000"/>
                </a:srgbClr>
              </a:gs>
              <a:gs pos="100000">
                <a:srgbClr val="2e94de">
                  <a:alpha val="80000"/>
                </a:srgbClr>
              </a:gs>
            </a:gsLst>
            <a:lin ang="16200000"/>
          </a:gradFill>
          <a:ln w="9525">
            <a:solidFill>
              <a:srgbClr val="4093cf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720" rIns="99720" tIns="56880" bIns="56880" anchor="ctr">
            <a:noAutofit/>
          </a:bodyPr>
          <a:p>
            <a:pPr algn="ctr">
              <a:lnSpc>
                <a:spcPct val="90000"/>
              </a:lnSpc>
              <a:spcAft>
                <a:spcPts val="403"/>
              </a:spcAft>
              <a:tabLst>
                <a:tab algn="l" pos="0"/>
              </a:tabLst>
            </a:pPr>
            <a:r>
              <a:rPr b="1" lang="ru-RU" sz="1150" spc="-1" strike="noStrike">
                <a:solidFill>
                  <a:srgbClr val="ffffff"/>
                </a:solidFill>
                <a:latin typeface="Arial"/>
                <a:ea typeface="DejaVu Sans"/>
              </a:rPr>
              <a:t>Здание административно-бытового корпуса</a:t>
            </a:r>
            <a:endParaRPr b="0" lang="ru-RU" sz="1150" spc="-1" strike="noStrike">
              <a:latin typeface="Arial"/>
            </a:endParaRPr>
          </a:p>
        </p:txBody>
      </p:sp>
      <p:sp>
        <p:nvSpPr>
          <p:cNvPr id="70" name="CustomShape 20"/>
          <p:cNvSpPr/>
          <p:nvPr/>
        </p:nvSpPr>
        <p:spPr>
          <a:xfrm>
            <a:off x="5667120" y="3960000"/>
            <a:ext cx="3331440" cy="81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Площадь: 974,2 кв. м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Право: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собственность ООО «Смоленская АЭС-Сервис»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Кадастровый номер: 67:27:0031002:278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Обременения:</a:t>
            </a:r>
            <a:r>
              <a:rPr b="0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не зарегистрировано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Состояние: удовлетворительное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71" name="CustomShape 21"/>
          <p:cNvSpPr/>
          <p:nvPr/>
        </p:nvSpPr>
        <p:spPr>
          <a:xfrm>
            <a:off x="5760000" y="5040000"/>
            <a:ext cx="2530440" cy="7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Электричество: от сети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Водоснабжение: централизованное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Канализация: централизованная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Теплоснабжение: централизованное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Газоснабжение: централизованное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72" name="CustomShape 22"/>
          <p:cNvSpPr/>
          <p:nvPr/>
        </p:nvSpPr>
        <p:spPr>
          <a:xfrm>
            <a:off x="5760000" y="6194160"/>
            <a:ext cx="3058560" cy="35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Киселева Е.Е.  8(48153) 3-13-65  (вн 37)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Григорьева Е.И. 8(48153) 3-13-65  (вн 22)</a:t>
            </a:r>
            <a:endParaRPr b="0" lang="ru-RU" sz="10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E-mail</a:t>
            </a:r>
            <a:r>
              <a:rPr b="1" lang="ru-RU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1" lang="en-US" sz="105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9"/>
              </a:rPr>
              <a:t>KiselevaEE@SAES.RU</a:t>
            </a:r>
            <a:r>
              <a:rPr b="1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1" lang="en-US" sz="105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050" spc="-1" strike="noStrike">
              <a:latin typeface="Arial"/>
            </a:endParaRPr>
          </a:p>
        </p:txBody>
      </p:sp>
      <p:sp>
        <p:nvSpPr>
          <p:cNvPr id="73" name="CustomShape 23"/>
          <p:cNvSpPr/>
          <p:nvPr/>
        </p:nvSpPr>
        <p:spPr>
          <a:xfrm>
            <a:off x="1980000" y="6300000"/>
            <a:ext cx="1980000" cy="44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8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0"/>
              </a:rPr>
              <a:t>https://www.fabrikant.ru/v2/trades/procedure/view/m_NOImp0xrQpdYHXto2rgA</a:t>
            </a:r>
            <a:endParaRPr b="0" lang="ru-RU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800" spc="-1" strike="noStrike">
              <a:latin typeface="Arial"/>
            </a:endParaRPr>
          </a:p>
        </p:txBody>
      </p:sp>
      <p:sp>
        <p:nvSpPr>
          <p:cNvPr id="74" name="TextShape 24"/>
          <p:cNvSpPr txBox="1"/>
          <p:nvPr/>
        </p:nvSpPr>
        <p:spPr>
          <a:xfrm>
            <a:off x="0" y="6422760"/>
            <a:ext cx="2340000" cy="269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en-US" sz="1400" spc="-1" strike="noStrike" u="sng">
                <a:solidFill>
                  <a:srgbClr val="0000ff"/>
                </a:solidFill>
                <a:uFillTx/>
                <a:latin typeface="Calibri"/>
                <a:ea typeface="DejaVu Sans"/>
                <a:hlinkClick r:id="rId11"/>
              </a:rPr>
              <a:t>www.atomproperty.ru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4676</TotalTime>
  <Application>LibreOffice/7.0.3.1$Linux_X86_64 LibreOffice_project/00$Build-1</Application>
  <Words>223</Words>
  <Paragraphs>37</Paragraphs>
  <Company>Rosatom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2016-10-31T13:36:47Z</dcterms:created>
  <dc:creator>Горина Зоя Александровна</dc:creator>
  <dc:description/>
  <dc:language>ru-RU</dc:language>
  <cp:lastModifiedBy/>
  <cp:lastPrinted>2022-11-29T10:38:22Z</cp:lastPrinted>
  <dcterms:modified xsi:type="dcterms:W3CDTF">2024-02-15T16:01:06Z</dcterms:modified>
  <cp:revision>70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Rosatom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</vt:i4>
  </property>
</Properties>
</file>